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9" r:id="rId2"/>
  </p:sldMasterIdLst>
  <p:notesMasterIdLst>
    <p:notesMasterId r:id="rId32"/>
  </p:notesMasterIdLst>
  <p:handoutMasterIdLst>
    <p:handoutMasterId r:id="rId33"/>
  </p:handoutMasterIdLst>
  <p:sldIdLst>
    <p:sldId id="394" r:id="rId3"/>
    <p:sldId id="395" r:id="rId4"/>
    <p:sldId id="396" r:id="rId5"/>
    <p:sldId id="481" r:id="rId6"/>
    <p:sldId id="497" r:id="rId7"/>
    <p:sldId id="498" r:id="rId8"/>
    <p:sldId id="471" r:id="rId9"/>
    <p:sldId id="492" r:id="rId10"/>
    <p:sldId id="494" r:id="rId11"/>
    <p:sldId id="496" r:id="rId12"/>
    <p:sldId id="495" r:id="rId13"/>
    <p:sldId id="406" r:id="rId14"/>
    <p:sldId id="499" r:id="rId15"/>
    <p:sldId id="413" r:id="rId16"/>
    <p:sldId id="493" r:id="rId17"/>
    <p:sldId id="468" r:id="rId18"/>
    <p:sldId id="500" r:id="rId19"/>
    <p:sldId id="411" r:id="rId20"/>
    <p:sldId id="415" r:id="rId21"/>
    <p:sldId id="501" r:id="rId22"/>
    <p:sldId id="502" r:id="rId23"/>
    <p:sldId id="475" r:id="rId24"/>
    <p:sldId id="418" r:id="rId25"/>
    <p:sldId id="456" r:id="rId26"/>
    <p:sldId id="469" r:id="rId27"/>
    <p:sldId id="490" r:id="rId28"/>
    <p:sldId id="491" r:id="rId29"/>
    <p:sldId id="352" r:id="rId30"/>
    <p:sldId id="482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116494E0-2261-4EF2-9227-A77B8E830ED9}">
          <p14:sldIdLst>
            <p14:sldId id="394"/>
            <p14:sldId id="395"/>
          </p14:sldIdLst>
        </p14:section>
        <p14:section name="Цели на курса и учебна програма" id="{EF577743-F24E-4EEF-A119-84FC5E12934A}">
          <p14:sldIdLst>
            <p14:sldId id="396"/>
            <p14:sldId id="481"/>
            <p14:sldId id="497"/>
            <p14:sldId id="498"/>
            <p14:sldId id="471"/>
            <p14:sldId id="492"/>
            <p14:sldId id="494"/>
            <p14:sldId id="496"/>
            <p14:sldId id="495"/>
          </p14:sldIdLst>
        </p14:section>
        <p14:section name="Домашни, изпити, оценяване" id="{DBE78337-BE1C-478A-90A8-DDEDCDD19267}">
          <p14:sldIdLst>
            <p14:sldId id="406"/>
            <p14:sldId id="499"/>
            <p14:sldId id="413"/>
            <p14:sldId id="493"/>
            <p14:sldId id="468"/>
            <p14:sldId id="500"/>
            <p14:sldId id="411"/>
          </p14:sldIdLst>
        </p14:section>
        <p14:section name="Ресурси" id="{6FBB0975-5D7E-4605-A7F7-A56F98E52A63}">
          <p14:sldIdLst>
            <p14:sldId id="415"/>
            <p14:sldId id="501"/>
            <p14:sldId id="502"/>
            <p14:sldId id="475"/>
            <p14:sldId id="418"/>
            <p14:sldId id="456"/>
            <p14:sldId id="469"/>
            <p14:sldId id="490"/>
            <p14:sldId id="491"/>
            <p14:sldId id="352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341"/>
    <a:srgbClr val="D2A010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74" autoAdjust="0"/>
  </p:normalViewPr>
  <p:slideViewPr>
    <p:cSldViewPr snapToGrid="0">
      <p:cViewPr varScale="1">
        <p:scale>
          <a:sx n="86" d="100"/>
          <a:sy n="86" d="100"/>
        </p:scale>
        <p:origin x="533" y="4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1/4/2019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53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4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75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37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118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130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00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97482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1645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08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0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60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43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54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32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76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Subtitle</a:t>
            </a:r>
            <a:endParaRPr lang="bg-BG"/>
          </a:p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8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/>
              <a:t>Sample source code: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/>
              <a:t>Software University – High-Quality Education, </a:t>
            </a:r>
            <a:br>
              <a:rPr lang="en-US" sz="3198"/>
            </a:br>
            <a:r>
              <a:rPr lang="en-US" sz="3198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/>
              <a:t>Software University Foundation</a:t>
            </a:r>
            <a:endParaRPr lang="bg-BG" sz="3198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Trainings @ Software University</a:t>
            </a:r>
            <a:r>
              <a:rPr lang="bg-BG"/>
              <a:t> (</a:t>
            </a:r>
            <a:r>
              <a:rPr lang="en-US"/>
              <a:t>SoftUni)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01EE5-47FD-42C5-9AB7-754E3CDC755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/>
              <a:t>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Subtitle</a:t>
            </a:r>
            <a:endParaRPr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040975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Level`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/>
              <a:t>Slide Title</a:t>
            </a:r>
            <a:endParaRPr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7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/>
              <a:t>Click to Edit Section Title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2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Title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6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9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155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9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hyperlink" Target="https://softuni.b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hyperlink" Target="https://softuni.bg/foru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2210/programming-basics-with-csharp-january-2019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s://csharp-book.softuni.b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oftuni.bg/trainings/resources/officedocument/35333/%D0%B8%D0%BD%D1%81%D1%82%D1%80%D1%83%D0%BA%D1%86%D0%B8%D0%B8-%D0%B7%D0%B0-%D0%B8%D0%BD%D1%81%D1%82%D0%B0%D0%BB%D0%B0%D1%86%D0%B8%D1%8F-%D0%BD%D0%B0-visual-studio-community-programming-basics-with-csharp-january-2019/2210" TargetMode="External"/><Relationship Id="rId5" Type="http://schemas.openxmlformats.org/officeDocument/2006/relationships/hyperlink" Target="https://dotnetfiddle.net/" TargetMode="External"/><Relationship Id="rId4" Type="http://schemas.openxmlformats.org/officeDocument/2006/relationships/hyperlink" Target="http://www.monodevelop.com/download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s://csharp-book.softuni.b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/>
              <a:t>Откриване на курса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Основи на програмирането</a:t>
            </a:r>
            <a:r>
              <a:rPr lang="en-US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1602" y="5931641"/>
            <a:ext cx="2950749" cy="351754"/>
          </a:xfrm>
        </p:spPr>
        <p:txBody>
          <a:bodyPr/>
          <a:lstStyle/>
          <a:p>
            <a:r>
              <a:rPr lang="bg-BG" sz="1800"/>
              <a:t>Софтуерен университет</a:t>
            </a:r>
            <a:endParaRPr lang="en-US" sz="1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1602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/>
              <a:t>СофтУни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0972" y="5175129"/>
            <a:ext cx="3204342" cy="832014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19" y="2533320"/>
            <a:ext cx="2212117" cy="551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60EE75-22CD-4275-92FC-B67AAA5CCD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4" y="1981200"/>
            <a:ext cx="2601785" cy="27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33F344-3DB3-4C8D-B793-6013C7BF1613}"/>
              </a:ext>
            </a:extLst>
          </p:cNvPr>
          <p:cNvSpPr txBox="1">
            <a:spLocks/>
          </p:cNvSpPr>
          <p:nvPr/>
        </p:nvSpPr>
        <p:spPr>
          <a:xfrm>
            <a:off x="455612" y="1524000"/>
            <a:ext cx="7483842" cy="45878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Николай Данев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2800" dirty="0"/>
              <a:t>Опит в разработката на у</a:t>
            </a:r>
            <a:r>
              <a:rPr lang="en-US" sz="2800" dirty="0"/>
              <a:t>e</a:t>
            </a:r>
            <a:r>
              <a:rPr lang="bg-BG" sz="2800" dirty="0"/>
              <a:t>б</a:t>
            </a:r>
            <a:r>
              <a:rPr lang="en-US" sz="2800" dirty="0"/>
              <a:t> </a:t>
            </a:r>
            <a:r>
              <a:rPr lang="bg-BG" sz="2800" dirty="0"/>
              <a:t>приложения</a:t>
            </a:r>
            <a:br>
              <a:rPr lang="bg-BG" sz="2800" dirty="0"/>
            </a:br>
            <a:r>
              <a:rPr lang="bg-BG" sz="2800" dirty="0"/>
              <a:t> и игри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2800" dirty="0"/>
              <a:t>Интереси към </a:t>
            </a:r>
            <a:r>
              <a:rPr lang="en-US" sz="2800" dirty="0"/>
              <a:t>C#, JavaScript</a:t>
            </a:r>
            <a:r>
              <a:rPr lang="bg-BG" sz="2800" dirty="0"/>
              <a:t> и </a:t>
            </a:r>
            <a:br>
              <a:rPr lang="bg-BG" sz="2800" dirty="0"/>
            </a:br>
            <a:r>
              <a:rPr lang="bg-BG" sz="2800" dirty="0"/>
              <a:t>писането на програмни библиотеки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2800" dirty="0"/>
              <a:t>Преподавател в курсовете </a:t>
            </a:r>
            <a:r>
              <a:rPr lang="en-US" sz="2800" dirty="0"/>
              <a:t>Programming </a:t>
            </a:r>
            <a:br>
              <a:rPr lang="en-US" sz="2800" dirty="0"/>
            </a:br>
            <a:r>
              <a:rPr lang="en-US" sz="2800" dirty="0"/>
              <a:t>Basics</a:t>
            </a:r>
            <a:endParaRPr lang="bg-BG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D3C3CE-DFCF-4101-B74A-BF20B30C5B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5163" y="2324087"/>
            <a:ext cx="3217525" cy="2987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70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407880" y="1540077"/>
            <a:ext cx="8434388" cy="5221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Десислава Топузакова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000" dirty="0"/>
              <a:t>Топ студент в СофтУни и лектор </a:t>
            </a:r>
            <a:br>
              <a:rPr lang="bg-BG" sz="3000" dirty="0"/>
            </a:br>
            <a:r>
              <a:rPr lang="bg-BG" sz="3000" dirty="0"/>
              <a:t>в </a:t>
            </a:r>
            <a:r>
              <a:rPr lang="en-US" sz="3000" dirty="0"/>
              <a:t>Programming Basics (Java, C++)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Junior Web Developer </a:t>
            </a:r>
            <a:r>
              <a:rPr lang="bg-BG" dirty="0"/>
              <a:t>в </a:t>
            </a:r>
            <a:r>
              <a:rPr lang="en-US" dirty="0"/>
              <a:t>SAP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Стоян Стоянов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Топ студент в СофтУни 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Опит в програмирането с езика </a:t>
            </a:r>
            <a:r>
              <a:rPr lang="en-US" dirty="0"/>
              <a:t>C#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Асистенти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ACDF7-9D95-4AF1-B2B6-D338A8045A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1893" y="4150765"/>
            <a:ext cx="2404800" cy="236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A1A27-8E6A-4960-99F2-2328AA3BFC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9125" y="1619739"/>
            <a:ext cx="2404801" cy="2174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27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2F3F7-66BD-42C3-886B-BBDD02C3C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Основи на програмирането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4CCAD-080F-4D18-A63D-A5E7764D15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/>
              <a:t>Домашни, изпити и оценяване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337388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Упражненията са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/>
              <a:t>!</a:t>
            </a:r>
          </a:p>
          <a:p>
            <a:pPr lvl="1"/>
            <a:r>
              <a:rPr lang="bg-BG" dirty="0"/>
              <a:t>Трябва да програмирате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/>
              <a:t>!</a:t>
            </a:r>
            <a:endParaRPr lang="en-US" dirty="0"/>
          </a:p>
          <a:p>
            <a:r>
              <a:rPr lang="bg-BG" dirty="0"/>
              <a:t>Във всяко учебно занятие има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Решаваме част от тях</a:t>
            </a:r>
            <a:r>
              <a:rPr lang="en-US" dirty="0"/>
              <a:t> </a:t>
            </a:r>
            <a:r>
              <a:rPr lang="bg-BG" dirty="0"/>
              <a:t>по време на занятие</a:t>
            </a:r>
            <a:endParaRPr lang="en-US" dirty="0"/>
          </a:p>
          <a:p>
            <a:pPr lvl="1"/>
            <a:r>
              <a:rPr lang="bg-BG" dirty="0"/>
              <a:t>Решенията трябва да бъдат предадени в срок </a:t>
            </a:r>
            <a:br>
              <a:rPr lang="bg-BG" dirty="0"/>
            </a:br>
            <a:r>
              <a:rPr lang="bg-BG" dirty="0"/>
              <a:t>от </a:t>
            </a:r>
            <a:r>
              <a:rPr lang="bg-BG" dirty="0">
                <a:solidFill>
                  <a:schemeClr val="bg1"/>
                </a:solidFill>
              </a:rPr>
              <a:t>7 дни </a:t>
            </a:r>
            <a:r>
              <a:rPr lang="bg-BG" dirty="0"/>
              <a:t>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r>
              <a:rPr lang="en-US" dirty="0"/>
              <a:t>:</a:t>
            </a:r>
            <a:br>
              <a:rPr lang="bg-BG" dirty="0"/>
            </a:br>
            <a:r>
              <a:rPr lang="en-US" dirty="0"/>
              <a:t> </a:t>
            </a:r>
            <a:r>
              <a:rPr lang="en-US" dirty="0">
                <a:hlinkClick r:id="rId3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Упражнения и домашни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2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dirty="0">
                <a:hlinkClick r:id="rId3"/>
              </a:rPr>
              <a:t>judge.softuni.bg</a:t>
            </a:r>
            <a:endParaRPr lang="en-US" dirty="0"/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dirty="0">
                <a:hlinkClick r:id="rId4"/>
              </a:rPr>
              <a:t>softuni.bg</a:t>
            </a:r>
            <a:r>
              <a:rPr lang="en-US" dirty="0"/>
              <a:t> </a:t>
            </a:r>
            <a:r>
              <a:rPr lang="bg-BG" dirty="0"/>
              <a:t>акаунт</a:t>
            </a:r>
            <a:endParaRPr lang="en-US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Система за онлайн оценяване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826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поредица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тестове</a:t>
            </a:r>
            <a:endParaRPr lang="bg-BG" sz="3200" dirty="0">
              <a:solidFill>
                <a:schemeClr val="tx2">
                  <a:lumMod val="75000"/>
                </a:schemeClr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sz="3200" dirty="0">
              <a:solidFill>
                <a:schemeClr val="tx2">
                  <a:lumMod val="75000"/>
                </a:schemeClr>
              </a:solidFill>
              <a:cs typeface="Calibri"/>
            </a:endParaRPr>
          </a:p>
          <a:p>
            <a:pPr marL="456565" indent="-456565"/>
            <a:endParaRPr lang="bg-BG" dirty="0"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950" dirty="0"/>
              <a:t>Как работи тестването в</a:t>
            </a:r>
            <a:r>
              <a:rPr lang="en-US" sz="3950" dirty="0"/>
              <a:t> Judge </a:t>
            </a:r>
            <a:r>
              <a:rPr lang="bg-BG" sz="3950" dirty="0"/>
              <a:t>системата</a:t>
            </a:r>
            <a:r>
              <a:rPr lang="en-US" sz="395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12" y="4239223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414" y="2639146"/>
            <a:ext cx="6554180" cy="38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Онлайн практически изпит</a:t>
            </a:r>
            <a:endParaRPr 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Курсът "Основи на програмирането" завършва</a:t>
            </a:r>
            <a:br>
              <a:rPr lang="bg-BG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с онлайн практически изпит – </a:t>
            </a:r>
            <a:r>
              <a:rPr lang="bg-BG" dirty="0">
                <a:solidFill>
                  <a:schemeClr val="bg1"/>
                </a:solidFill>
              </a:rPr>
              <a:t>9 и 10 Март</a:t>
            </a:r>
          </a:p>
          <a:p>
            <a:pPr lvl="1">
              <a:lnSpc>
                <a:spcPct val="100000"/>
              </a:lnSpc>
            </a:pPr>
            <a:r>
              <a:rPr lang="bg-BG" sz="2200" dirty="0"/>
              <a:t>Срок ранно плащане – </a:t>
            </a:r>
            <a:r>
              <a:rPr lang="bg-BG" sz="2200" dirty="0">
                <a:solidFill>
                  <a:schemeClr val="bg1"/>
                </a:solidFill>
              </a:rPr>
              <a:t>21 януари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bg-BG" sz="2200" dirty="0"/>
              <a:t>(50лв)</a:t>
            </a:r>
          </a:p>
          <a:p>
            <a:pPr lvl="0"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/>
              <a:t>за 4 часа 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endParaRPr lang="en-US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условни конструкции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вложени условни конструкции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</a:t>
            </a:r>
            <a:r>
              <a:rPr lang="en-US" sz="2400" b="1" dirty="0">
                <a:latin typeface="Consolas" panose="020B0609020204030204" pitchFamily="49" charset="0"/>
              </a:rPr>
              <a:t>while</a:t>
            </a:r>
            <a:r>
              <a:rPr lang="en-US" sz="2400" dirty="0"/>
              <a:t>-</a:t>
            </a:r>
            <a:r>
              <a:rPr lang="bg-BG" sz="2400" dirty="0"/>
              <a:t>цикъл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</a:t>
            </a:r>
            <a:r>
              <a:rPr lang="en-US" sz="2400" b="1" dirty="0">
                <a:latin typeface="Consolas" panose="020B0609020204030204" pitchFamily="49" charset="0"/>
              </a:rPr>
              <a:t>for</a:t>
            </a:r>
            <a:r>
              <a:rPr lang="en-US" sz="2400" dirty="0"/>
              <a:t>-</a:t>
            </a:r>
            <a:r>
              <a:rPr lang="bg-BG" sz="2400" dirty="0"/>
              <a:t>цикъл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вложени цикли</a:t>
            </a:r>
            <a:endParaRPr lang="en-US" sz="2400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3434171"/>
            <a:ext cx="2888293" cy="30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1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3F986-F44B-41C9-8C85-8038B4987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bg-BG" sz="3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Видими в раздел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“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Обучения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”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във вашия профил</a:t>
            </a: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&lt;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  <a:endParaRPr lang="bg-BG" sz="3200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>
              <a:spcAft>
                <a:spcPts val="2400"/>
              </a:spcAft>
            </a:pPr>
            <a:r>
              <a:rPr lang="bg-BG" sz="3600" dirty="0">
                <a:sym typeface="Wingdings" panose="05000000000000000000" pitchFamily="2" charset="2"/>
              </a:rPr>
              <a:t>Записване на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Technologies Module</a:t>
            </a:r>
            <a:endParaRPr lang="en-US" sz="3800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Резултати от приемен изпит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8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66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16" y="999650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288466">
            <a:off x="2174057" y="3120386"/>
            <a:ext cx="2948472" cy="34559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E17A88-19FD-4D3B-BE78-7942E679EE11}"/>
              </a:ext>
            </a:extLst>
          </p:cNvPr>
          <p:cNvGrpSpPr/>
          <p:nvPr/>
        </p:nvGrpSpPr>
        <p:grpSpPr>
          <a:xfrm>
            <a:off x="2229892" y="189382"/>
            <a:ext cx="3501749" cy="5588977"/>
            <a:chOff x="6576139" y="1190056"/>
            <a:chExt cx="3699184" cy="59040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C662D1-D9F1-44FF-9C20-EE4EE4C71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7844651">
              <a:off x="6892549" y="921996"/>
              <a:ext cx="3114714" cy="365083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E4AE8-E6EF-49CD-943C-B0B0BE0F6DCC}"/>
                </a:ext>
              </a:extLst>
            </p:cNvPr>
            <p:cNvSpPr txBox="1"/>
            <p:nvPr/>
          </p:nvSpPr>
          <p:spPr>
            <a:xfrm>
              <a:off x="6576139" y="5736177"/>
              <a:ext cx="2018850" cy="1357973"/>
            </a:xfrm>
            <a:prstGeom prst="rect">
              <a:avLst/>
            </a:prstGeom>
          </p:spPr>
          <p:txBody>
            <a:bodyPr vert="horz" lIns="108000" tIns="36000" rIns="108000" bIns="36000" rtlCol="0">
              <a:normAutofit/>
            </a:bodyPr>
            <a:lstStyle>
              <a:lvl1pPr marL="456915" indent="-456915" defTabSz="1218438" latinLnBrk="1">
                <a:lnSpc>
                  <a:spcPct val="105000"/>
                </a:lnSpc>
                <a:spcBef>
                  <a:spcPts val="12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600"/>
              </a:lvl1pPr>
              <a:lvl2pPr marL="989981" lvl="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400"/>
              </a:lvl2pPr>
              <a:lvl3pPr marL="1523048" lvl="2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200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marL="0" indent="0" algn="ctr">
                <a:buNone/>
              </a:pPr>
              <a:r>
                <a:rPr lang="bg-BG" sz="3200" b="1" dirty="0"/>
                <a:t>Изпит </a:t>
              </a:r>
              <a:br>
                <a:rPr lang="bg-BG" sz="3200" b="1" dirty="0"/>
              </a:br>
              <a:r>
                <a:rPr lang="bg-BG" sz="3200" b="1" dirty="0"/>
                <a:t>90%</a:t>
              </a:r>
              <a:endParaRPr lang="en-US" sz="3200" b="1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AF37ED-8362-4A88-B550-CD97C688F4D6}"/>
              </a:ext>
            </a:extLst>
          </p:cNvPr>
          <p:cNvSpPr txBox="1"/>
          <p:nvPr/>
        </p:nvSpPr>
        <p:spPr>
          <a:xfrm>
            <a:off x="2622706" y="1050659"/>
            <a:ext cx="1911099" cy="93557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85000" lnSpcReduction="10000"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500" b="1" dirty="0"/>
              <a:t>Домашни</a:t>
            </a:r>
            <a:r>
              <a:rPr lang="bg-BG" sz="3200" b="1" dirty="0"/>
              <a:t> </a:t>
            </a:r>
            <a:br>
              <a:rPr lang="bg-BG" sz="3200" b="1" dirty="0"/>
            </a:br>
            <a:r>
              <a:rPr lang="bg-BG" sz="3200" b="1" dirty="0"/>
              <a:t>10%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A45E22-8E70-4F38-81B9-83506DD89E5D}"/>
              </a:ext>
            </a:extLst>
          </p:cNvPr>
          <p:cNvGrpSpPr/>
          <p:nvPr/>
        </p:nvGrpSpPr>
        <p:grpSpPr>
          <a:xfrm rot="11515785">
            <a:off x="7912518" y="3245511"/>
            <a:ext cx="3232367" cy="2185029"/>
            <a:chOff x="1203139" y="3166925"/>
            <a:chExt cx="3232367" cy="21850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E44EA58-F81F-4EDD-B2CA-0100C8A43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726808" y="2643256"/>
              <a:ext cx="2185029" cy="323236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82F45E-560E-4CFD-9D9D-F462410FEDA6}"/>
                </a:ext>
              </a:extLst>
            </p:cNvPr>
            <p:cNvSpPr txBox="1"/>
            <p:nvPr/>
          </p:nvSpPr>
          <p:spPr>
            <a:xfrm rot="10135015">
              <a:off x="1606799" y="3609066"/>
              <a:ext cx="1439044" cy="1059873"/>
            </a:xfrm>
            <a:prstGeom prst="rect">
              <a:avLst/>
            </a:prstGeom>
          </p:spPr>
          <p:txBody>
            <a:bodyPr vert="horz" lIns="108000" tIns="36000" rIns="108000" bIns="36000" rtlCol="0">
              <a:normAutofit lnSpcReduction="10000"/>
            </a:bodyPr>
            <a:lstStyle>
              <a:lvl1pPr marL="456915" indent="-456915" defTabSz="1218438" latinLnBrk="1">
                <a:lnSpc>
                  <a:spcPct val="105000"/>
                </a:lnSpc>
                <a:spcBef>
                  <a:spcPts val="12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600"/>
              </a:lvl1pPr>
              <a:lvl2pPr marL="989981" lvl="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400"/>
              </a:lvl2pPr>
              <a:lvl3pPr marL="1523048" lvl="2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200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marL="0" indent="0" algn="ctr">
                <a:buNone/>
              </a:pPr>
              <a:r>
                <a:rPr lang="bg-BG" sz="3200" b="1" dirty="0"/>
                <a:t>Форум </a:t>
              </a:r>
              <a:br>
                <a:rPr lang="bg-BG" sz="3200" b="1" dirty="0"/>
              </a:br>
              <a:r>
                <a:rPr lang="bg-BG" sz="3200" b="1" dirty="0"/>
                <a:t>10%</a:t>
              </a:r>
              <a:endParaRPr lang="en-US" sz="32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5569678" y="3310757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200" b="1" dirty="0">
                <a:solidFill>
                  <a:schemeClr val="bg2"/>
                </a:solidFill>
              </a:rPr>
              <a:t>Оценяване</a:t>
            </a:r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Ресурси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1E7F22-FD5B-40C2-88EA-667DE1D8A5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Какво ни трябва за курса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406862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Съдържание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/>
              <a:t>Цели на курса</a:t>
            </a:r>
            <a:endParaRPr lang="en-US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/>
              <a:t>Учебна програма</a:t>
            </a:r>
            <a:endParaRPr lang="en-US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/>
              <a:t>Преподаватели</a:t>
            </a:r>
            <a:endParaRPr lang="en-US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/>
              <a:t>Изпити</a:t>
            </a:r>
            <a:r>
              <a:rPr lang="en-US"/>
              <a:t> </a:t>
            </a:r>
            <a:r>
              <a:rPr lang="bg-BG"/>
              <a:t>и оценяване</a:t>
            </a:r>
            <a:endParaRPr lang="en-US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/>
              <a:t>Учебни ресурси</a:t>
            </a:r>
            <a:endParaRPr lang="en-US"/>
          </a:p>
          <a:p>
            <a:endParaRPr lang="bg-BG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2212" y="1165581"/>
            <a:ext cx="3962400" cy="48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страница</a:t>
            </a:r>
            <a:r>
              <a:rPr lang="bg-BG" dirty="0"/>
              <a:t> на курса "</a:t>
            </a:r>
            <a:r>
              <a:rPr lang="bg-BG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на </a:t>
            </a:r>
            <a:r>
              <a:rPr lang="bg-BG" sz="3200" noProof="1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dirty="0">
                <a:solidFill>
                  <a:schemeClr val="bg1"/>
                </a:solidFill>
              </a:rPr>
              <a:t>Обсъждайте</a:t>
            </a:r>
            <a:r>
              <a:rPr lang="bg-BG" dirty="0"/>
              <a:t> </a:t>
            </a:r>
            <a:r>
              <a:rPr lang="bg-BG" dirty="0">
                <a:solidFill>
                  <a:schemeClr val="bg1"/>
                </a:solidFill>
              </a:rPr>
              <a:t>задачите</a:t>
            </a:r>
            <a:r>
              <a:rPr lang="bg-BG" dirty="0"/>
              <a:t> 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dirty="0">
                <a:solidFill>
                  <a:schemeClr val="bg1"/>
                </a:solidFill>
              </a:rPr>
              <a:t>проблеми</a:t>
            </a:r>
            <a:endParaRPr lang="en-US" sz="3100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Сайт на курса и материали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59812" y="5627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4" descr="Ð ÐµÐ·ÑÐ»ÑÐ°Ñ Ñ Ð¸Ð·Ð¾Ð±ÑÐ°Ð¶ÐµÐ½Ð¸Ðµ Ð·Ð° evaluation png">
            <a:extLst>
              <a:ext uri="{FF2B5EF4-FFF2-40B4-BE49-F238E27FC236}">
                <a16:creationId xmlns:a16="http://schemas.microsoft.com/office/drawing/2014/main" id="{8AD2EF92-98AB-4C05-8EBF-C88F4B20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044" y="3200400"/>
            <a:ext cx="5472854" cy="298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9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dirty="0"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Слайдове, видео, домашни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168" y="4305300"/>
            <a:ext cx="265017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"Въведение в програмирането със </a:t>
            </a:r>
            <a:r>
              <a:rPr lang="en-US"/>
              <a:t>C#</a:t>
            </a:r>
            <a:r>
              <a:rPr lang="bg-BG"/>
              <a:t>"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17812" y="1676400"/>
            <a:ext cx="9296400" cy="3289300"/>
          </a:xfrm>
        </p:spPr>
        <p:txBody>
          <a:bodyPr anchor="ctr" anchorCtr="0">
            <a:spAutoFit/>
          </a:bodyPr>
          <a:lstStyle/>
          <a:p>
            <a:pPr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266700"/>
            <a:r>
              <a:rPr lang="en-US" sz="3600" dirty="0"/>
              <a:t>"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600" dirty="0"/>
              <a:t>", </a:t>
            </a:r>
            <a:br>
              <a:rPr lang="en-US" sz="3600" dirty="0"/>
            </a:br>
            <a:r>
              <a:rPr lang="bg-BG" sz="3600" dirty="0"/>
              <a:t>Светлин Наков и колектив</a:t>
            </a:r>
            <a:r>
              <a:rPr lang="en-US" sz="3600" dirty="0"/>
              <a:t>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2017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ISBN 978-619-00-0636-7</a:t>
            </a:r>
          </a:p>
          <a:p>
            <a:pPr marL="533400" lvl="1" indent="-266700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dirty="0">
                <a:hlinkClick r:id="rId2"/>
              </a:rPr>
              <a:t>csharp-book.softuni.bg</a:t>
            </a:r>
            <a:endParaRPr lang="bg-BG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B24A20E-E177-45EA-9A7F-24EB497B97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93" y="2211355"/>
            <a:ext cx="2241319" cy="30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1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55" y="100750"/>
            <a:ext cx="9637857" cy="882654"/>
          </a:xfrm>
        </p:spPr>
        <p:txBody>
          <a:bodyPr>
            <a:normAutofit/>
          </a:bodyPr>
          <a:lstStyle/>
          <a:p>
            <a:r>
              <a:rPr lang="bg-BG"/>
              <a:t>"Въведение в програмирането със </a:t>
            </a:r>
            <a:r>
              <a:rPr lang="en-US"/>
              <a:t>C#</a:t>
            </a:r>
            <a:r>
              <a:rPr lang="bg-BG"/>
              <a:t>"</a:t>
            </a:r>
            <a:r>
              <a:rPr lang="en-US"/>
              <a:t>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92425" y="1041400"/>
            <a:ext cx="9296400" cy="4464050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/>
              <a:t>Учебник по основи на програмирането</a:t>
            </a:r>
            <a:endParaRPr lang="en-US"/>
          </a:p>
          <a:p>
            <a:pPr marL="533400" lvl="1" indent="-266700"/>
            <a:r>
              <a:rPr lang="en-US"/>
              <a:t>"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/>
              <a:t>", </a:t>
            </a:r>
            <a:r>
              <a:rPr lang="bg-BG"/>
              <a:t>Светлин Наков и колектив</a:t>
            </a:r>
            <a:r>
              <a:rPr lang="en-US"/>
              <a:t>, 2015, ISBN 9789544005276</a:t>
            </a:r>
          </a:p>
          <a:p>
            <a:pPr marL="533400" lvl="1" indent="-266700"/>
            <a:r>
              <a:rPr lang="bg-BG"/>
              <a:t>Налични са българска и английска версия</a:t>
            </a:r>
            <a:r>
              <a:rPr lang="en-US"/>
              <a:t> (</a:t>
            </a:r>
            <a:r>
              <a:rPr lang="bg-BG"/>
              <a:t>в </a:t>
            </a:r>
            <a:r>
              <a:rPr lang="en-US"/>
              <a:t>PDF,</a:t>
            </a:r>
            <a:r>
              <a:rPr lang="bg-BG"/>
              <a:t> </a:t>
            </a:r>
            <a:r>
              <a:rPr lang="en-US"/>
              <a:t>HTML, </a:t>
            </a:r>
            <a:r>
              <a:rPr lang="en-US" noProof="1"/>
              <a:t>ePub</a:t>
            </a:r>
            <a:r>
              <a:rPr lang="bg-BG" noProof="1"/>
              <a:t>, </a:t>
            </a:r>
            <a:r>
              <a:rPr lang="en-US" noProof="1"/>
              <a:t>Kindle</a:t>
            </a:r>
            <a:r>
              <a:rPr lang="bg-BG"/>
              <a:t> и други формати</a:t>
            </a:r>
            <a:r>
              <a:rPr lang="en-US"/>
              <a:t>)</a:t>
            </a:r>
          </a:p>
          <a:p>
            <a:pPr marL="533400" lvl="1" indent="-266700"/>
            <a:r>
              <a:rPr lang="bg-BG"/>
              <a:t>Свободно изтегляне от</a:t>
            </a:r>
            <a:r>
              <a:rPr lang="en-US"/>
              <a:t>: </a:t>
            </a:r>
            <a:r>
              <a:rPr lang="en-US">
                <a:hlinkClick r:id="rId2"/>
              </a:rPr>
              <a:t>introprogramming.info</a:t>
            </a:r>
            <a:endParaRPr lang="bg-BG"/>
          </a:p>
          <a:p>
            <a:pPr marL="533400" lvl="1" indent="-266700"/>
            <a:r>
              <a:rPr lang="bg-BG"/>
              <a:t>Хартиено копие </a:t>
            </a:r>
            <a:r>
              <a:rPr lang="bg-BG">
                <a:sym typeface="Wingdings" panose="05000000000000000000" pitchFamily="2" charset="2"/>
              </a:rPr>
              <a:t> попитайте в </a:t>
            </a:r>
            <a:r>
              <a:rPr lang="bg-BG" noProof="1">
                <a:sym typeface="Wingdings" panose="05000000000000000000" pitchFamily="2" charset="2"/>
              </a:rPr>
              <a:t>СофтУни</a:t>
            </a:r>
            <a:endParaRPr lang="en-US">
              <a:hlinkClick r:id="rId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483535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/>
              <a:t>В курса се обхващат първите 6 глави (до цикли), останалата част от книгата се покрива в курса </a:t>
            </a:r>
            <a:r>
              <a:rPr lang="en-US" sz="3200"/>
              <a:t>Programming Fundamentals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C1BE7A6D-9EDE-40CD-9276-496DD87BE1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6" y="1983645"/>
            <a:ext cx="219317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73CD-A2A4-423F-926D-ABF15D3F1E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2017</a:t>
            </a:r>
            <a:r>
              <a:rPr lang="en-US" dirty="0"/>
              <a:t> (</a:t>
            </a:r>
            <a:r>
              <a:rPr lang="bg-BG" dirty="0"/>
              <a:t>безплатна версия на </a:t>
            </a:r>
            <a:r>
              <a:rPr lang="en-US" dirty="0"/>
              <a:t>VS 201</a:t>
            </a:r>
            <a:r>
              <a:rPr lang="bg-BG" dirty="0"/>
              <a:t>7</a:t>
            </a:r>
            <a:r>
              <a:rPr lang="en-US" dirty="0"/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201</a:t>
            </a:r>
            <a:r>
              <a:rPr lang="bg-BG" dirty="0"/>
              <a:t>5</a:t>
            </a:r>
            <a:r>
              <a:rPr lang="en-US" dirty="0"/>
              <a:t> / 201</a:t>
            </a:r>
            <a:r>
              <a:rPr lang="bg-BG" dirty="0"/>
              <a:t>3</a:t>
            </a:r>
            <a:r>
              <a:rPr lang="en-US" dirty="0"/>
              <a:t> / 201</a:t>
            </a:r>
            <a:r>
              <a:rPr lang="bg-BG" dirty="0"/>
              <a:t>2</a:t>
            </a:r>
            <a:r>
              <a:rPr lang="en-US" dirty="0"/>
              <a:t> </a:t>
            </a:r>
            <a:r>
              <a:rPr lang="bg-BG" dirty="0"/>
              <a:t>също може </a:t>
            </a:r>
            <a:br>
              <a:rPr lang="bg-BG" dirty="0"/>
            </a:br>
            <a:r>
              <a:rPr lang="bg-BG" dirty="0"/>
              <a:t>(но не се препоръчва)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2">
              <a:lnSpc>
                <a:spcPct val="110000"/>
              </a:lnSpc>
            </a:pPr>
            <a:r>
              <a:rPr lang="en-US" dirty="0" err="1">
                <a:hlinkClick r:id="rId4"/>
              </a:rPr>
              <a:t>MonoDevelop</a:t>
            </a:r>
            <a:r>
              <a:rPr lang="en-US" dirty="0"/>
              <a:t> (</a:t>
            </a:r>
            <a:r>
              <a:rPr lang="bg-BG" dirty="0"/>
              <a:t>за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  <a:endParaRPr lang="bg-BG" dirty="0"/>
          </a:p>
          <a:p>
            <a:pPr lvl="2">
              <a:lnSpc>
                <a:spcPct val="110000"/>
              </a:lnSpc>
            </a:pPr>
            <a:r>
              <a:rPr lang="en-US" dirty="0" err="1">
                <a:hlinkClick r:id="rId5"/>
              </a:rPr>
              <a:t>.Net</a:t>
            </a:r>
            <a:r>
              <a:rPr lang="en-US" dirty="0">
                <a:hlinkClick r:id="rId5"/>
              </a:rPr>
              <a:t> Fiddle</a:t>
            </a:r>
            <a:r>
              <a:rPr lang="en-US" dirty="0"/>
              <a:t> </a:t>
            </a:r>
            <a:r>
              <a:rPr lang="bg-BG" dirty="0"/>
              <a:t>(в браузър)</a:t>
            </a:r>
          </a:p>
          <a:p>
            <a:pPr lvl="1">
              <a:lnSpc>
                <a:spcPct val="110000"/>
              </a:lnSpc>
            </a:pPr>
            <a:r>
              <a:rPr lang="bg-BG" dirty="0">
                <a:hlinkClick r:id="rId6"/>
              </a:rPr>
              <a:t>Инструкции</a:t>
            </a:r>
            <a:r>
              <a:rPr lang="bg-BG" dirty="0"/>
              <a:t> за инсталация</a:t>
            </a:r>
            <a:endParaRPr lang="en-US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Препоръчителен софтуер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26" name="Picture 2" descr="Ð ÐµÐ·ÑÐ»ÑÐ°Ñ Ñ Ð¸Ð·Ð¾Ð±ÑÐ°Ð¶ÐµÐ½Ð¸Ðµ Ð·Ð° visual studio 2017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1" y="3200089"/>
            <a:ext cx="5479357" cy="92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98612" y="6477000"/>
            <a:ext cx="10483850" cy="352425"/>
          </a:xfrm>
        </p:spPr>
        <p:txBody>
          <a:bodyPr>
            <a:normAutofit fontScale="62500" lnSpcReduction="20000"/>
          </a:bodyPr>
          <a:lstStyle/>
          <a:p>
            <a:pPr marL="0" indent="0" algn="r">
              <a:buNone/>
            </a:pPr>
            <a:r>
              <a:rPr lang="en-US" dirty="0">
                <a:hlinkClick r:id="rId3"/>
              </a:rPr>
              <a:t>https://softuni.bg/courses/programming-basics</a:t>
            </a:r>
          </a:p>
        </p:txBody>
      </p:sp>
    </p:spTree>
    <p:extLst>
      <p:ext uri="{BB962C8B-B14F-4D97-AF65-F5344CB8AC3E}">
        <p14:creationId xmlns:p14="http://schemas.microsoft.com/office/powerpoint/2010/main" val="13215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СофтУни диамантени партньори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02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CBBEBD-21E0-4859-853C-1873ABB6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77E566EE-E4AE-4D31-A309-8FF9563DD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96229C8F-B4C0-4B49-AF0D-53AF670BB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F4576FAB-B206-438A-9766-B6F6ABB53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284B6D5F-80FE-48D5-801C-41AFC2FE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СофтУни диамантени партньори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1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3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8376C-AFB8-441C-9DED-5EE33BBD7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>
                <a:hlinkClick r:id="rId4"/>
              </a:rPr>
              <a:t>"</a:t>
            </a:r>
            <a:r>
              <a:rPr lang="bg-BG" sz="2000" dirty="0">
                <a:hlinkClick r:id="rId4"/>
              </a:rPr>
              <a:t>Основи на програмирането със </a:t>
            </a:r>
            <a:r>
              <a:rPr lang="en-US" sz="2000" dirty="0">
                <a:hlinkClick r:id="rId4"/>
              </a:rPr>
              <a:t>C#"</a:t>
            </a:r>
            <a:r>
              <a:rPr lang="bg-BG" sz="2000" dirty="0">
                <a:hlinkClick r:id="rId4"/>
              </a:rPr>
              <a:t> </a:t>
            </a:r>
            <a:r>
              <a:rPr lang="bg-BG" sz="2000" dirty="0"/>
              <a:t>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Лиценз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F6504-3E38-453D-BE0B-D289DC80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Обучения в СофтУни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6C6C8-5F12-400F-8FD7-91B1A8B5309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</a:t>
            </a:r>
            <a:br>
              <a:rPr lang="en-US" sz="3200" dirty="0"/>
            </a:br>
            <a:r>
              <a:rPr lang="en-US" sz="3200" dirty="0"/>
              <a:t>and Job for Software Developers</a:t>
            </a:r>
          </a:p>
          <a:p>
            <a:pPr lvl="1"/>
            <a:r>
              <a:rPr lang="en-US" sz="2900" noProof="1">
                <a:hlinkClick r:id="rId2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3"/>
              </a:rPr>
              <a:t>http://softuni.foundation/</a:t>
            </a:r>
            <a:endParaRPr lang="en-US" sz="30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buClr>
                <a:schemeClr val="tx1">
                  <a:lumMod val="75000"/>
                </a:schemeClr>
              </a:buClr>
              <a:tabLst>
                <a:tab pos="282575" algn="l"/>
              </a:tabLst>
            </a:pPr>
            <a:r>
              <a:rPr lang="en-US" sz="2900" noProof="1">
                <a:hlinkClick r:id="rId4"/>
              </a:rPr>
              <a:t>facebook.com/SoftwareUniversity</a:t>
            </a:r>
            <a:endParaRPr lang="en-US" sz="29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5"/>
              </a:rPr>
              <a:t>forum.softuni.bg</a:t>
            </a:r>
            <a:endParaRPr lang="en-US" noProof="1"/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A07E-1CA3-40DD-B848-5621CE05A3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86ACD-87F3-4FCF-BCF5-D6BF00C5A7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Основи на програмирането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BA00DB-2301-4C88-8EBD-EEE9E4F9B9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b="0" dirty="0">
                <a:solidFill>
                  <a:schemeClr val="bg1"/>
                </a:solidFill>
              </a:rPr>
              <a:t>Цели на курса и учебна програма</a:t>
            </a:r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E97FDE-3573-4565-B412-F563AF2C6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332" y="1447800"/>
            <a:ext cx="2278160" cy="24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2274" y="1121144"/>
            <a:ext cx="9927138" cy="52760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Курсът </a:t>
            </a:r>
            <a:r>
              <a:rPr lang="en-US" dirty="0"/>
              <a:t>"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Основи на програмирането</a:t>
            </a:r>
            <a:r>
              <a:rPr lang="en-US" dirty="0"/>
              <a:t>"</a:t>
            </a:r>
            <a:r>
              <a:rPr lang="bg-BG" dirty="0"/>
              <a:t> дава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Въведение в един от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най-търсените 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bg-BG" dirty="0"/>
              <a:t>   програмни езици на пазара в България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Познания върху </a:t>
            </a:r>
            <a:r>
              <a:rPr lang="bg-BG" dirty="0">
                <a:solidFill>
                  <a:schemeClr val="bg1"/>
                </a:solidFill>
              </a:rPr>
              <a:t>основни концепции </a:t>
            </a:r>
            <a:r>
              <a:rPr lang="bg-BG" dirty="0"/>
              <a:t>от </a:t>
            </a:r>
            <a:br>
              <a:rPr lang="bg-BG" dirty="0"/>
            </a:br>
            <a:r>
              <a:rPr lang="bg-BG" dirty="0"/>
              <a:t>информационните технологии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Базово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алгоритмично мислене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Първа крачка в едно ново и </a:t>
            </a:r>
            <a:br>
              <a:rPr lang="bg-BG" dirty="0"/>
            </a:b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динамично начинание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Цели на курса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303" y="2133600"/>
            <a:ext cx="1923209" cy="19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B4960-2E18-4B62-9F06-8B776D701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Добре дошли в СофтУни. </a:t>
            </a:r>
            <a:r>
              <a:rPr lang="bg-BG" dirty="0"/>
              <a:t>Откриване</a:t>
            </a:r>
            <a:r>
              <a:rPr lang="ru-RU" dirty="0"/>
              <a:t> на курса.</a:t>
            </a:r>
            <a:br>
              <a:rPr lang="en-US" dirty="0"/>
            </a:br>
            <a:r>
              <a:rPr lang="bg-BG" dirty="0"/>
              <a:t>Първи стъпки в програмирането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Прости </a:t>
            </a:r>
            <a:r>
              <a:rPr lang="bg-BG" dirty="0"/>
              <a:t>операции и пресмятания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/>
              <a:t>Условни</a:t>
            </a:r>
            <a:r>
              <a:rPr lang="ru-RU" dirty="0"/>
              <a:t> конструкции (</a:t>
            </a:r>
            <a:r>
              <a:rPr lang="en-US" b="1" dirty="0">
                <a:latin typeface="Consolas" panose="020B0609020204030204" pitchFamily="49" charset="0"/>
              </a:rPr>
              <a:t>if</a:t>
            </a:r>
            <a:r>
              <a:rPr lang="en-US" dirty="0"/>
              <a:t> </a:t>
            </a:r>
            <a:r>
              <a:rPr lang="bg-BG" dirty="0"/>
              <a:t>конструкция)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/>
              <a:t>Вложени условни конструкции </a:t>
            </a:r>
            <a:r>
              <a:rPr lang="ru-RU" dirty="0"/>
              <a:t>(</a:t>
            </a:r>
            <a:r>
              <a:rPr lang="bg-BG" dirty="0"/>
              <a:t>вложени</a:t>
            </a:r>
            <a:r>
              <a:rPr lang="ru-RU" dirty="0"/>
              <a:t> </a:t>
            </a:r>
            <a:r>
              <a:rPr lang="en-US" b="1" dirty="0">
                <a:latin typeface="Consolas" panose="020B0609020204030204" pitchFamily="49" charset="0"/>
              </a:rPr>
              <a:t>if</a:t>
            </a:r>
            <a:r>
              <a:rPr lang="en-US" dirty="0"/>
              <a:t>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while</a:t>
            </a:r>
            <a:r>
              <a:rPr lang="en-US" dirty="0"/>
              <a:t>-</a:t>
            </a:r>
            <a:r>
              <a:rPr lang="bg-BG" dirty="0"/>
              <a:t>цикъл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098" name="Picture 2" descr="Ð ÐµÐ·ÑÐ»ÑÐ°Ñ Ñ Ð¸Ð·Ð¾Ð±ÑÐ°Ð¶ÐµÐ½Ð¸Ðµ Ð·Ð° agenda png">
            <a:extLst>
              <a:ext uri="{FF2B5EF4-FFF2-40B4-BE49-F238E27FC236}">
                <a16:creationId xmlns:a16="http://schemas.microsoft.com/office/drawing/2014/main" id="{837EBCCA-678C-49A1-9865-207A3262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28194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1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FF63D-39CF-43BF-81D9-8F286B0A4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for</a:t>
            </a:r>
            <a:r>
              <a:rPr lang="bg-BG" dirty="0"/>
              <a:t>-цикъл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bg-BG" dirty="0"/>
              <a:t>Вложени</a:t>
            </a:r>
            <a:r>
              <a:rPr lang="ru-RU" dirty="0"/>
              <a:t> 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</a:t>
            </a:r>
            <a:r>
              <a:rPr lang="bg-BG" dirty="0"/>
              <a:t>приемен изпит</a:t>
            </a:r>
            <a:endParaRPr lang="en-US" dirty="0"/>
          </a:p>
          <a:p>
            <a:pPr marL="442913" indent="-442913">
              <a:lnSpc>
                <a:spcPct val="130000"/>
              </a:lnSpc>
              <a:buClr>
                <a:schemeClr val="tx1"/>
              </a:buClr>
              <a:buFont typeface="+mj-lt"/>
              <a:buAutoNum type="arabicPeriod" startAt="6"/>
            </a:pPr>
            <a:r>
              <a:rPr lang="bg-BG" dirty="0">
                <a:solidFill>
                  <a:schemeClr val="bg1"/>
                </a:solidFill>
              </a:rPr>
              <a:t>Пробен</a:t>
            </a:r>
            <a:r>
              <a:rPr lang="bg-BG" dirty="0"/>
              <a:t> онлайн изпит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Онлайн практически </a:t>
            </a:r>
            <a:r>
              <a:rPr lang="bg-BG" dirty="0">
                <a:solidFill>
                  <a:schemeClr val="bg1"/>
                </a:solidFill>
              </a:rPr>
              <a:t>приемен</a:t>
            </a:r>
            <a:r>
              <a:rPr lang="bg-BG" dirty="0"/>
              <a:t> 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r>
              <a:rPr lang="en-US" dirty="0"/>
              <a:t>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810A8-17FA-4769-9DCA-88E7721A1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826" y="31242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4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973737-706A-4227-8E9E-4C74E9A98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949" y="4704825"/>
            <a:ext cx="10958928" cy="1790978"/>
          </a:xfrm>
        </p:spPr>
        <p:txBody>
          <a:bodyPr/>
          <a:lstStyle/>
          <a:p>
            <a:r>
              <a:rPr lang="bg-BG" dirty="0"/>
              <a:t>Преподаватели и асистенти в курса</a:t>
            </a:r>
          </a:p>
        </p:txBody>
      </p:sp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2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13569" y="1559511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Яна Славчева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Бивш топ студент от първия випуск на</a:t>
            </a:r>
            <a:r>
              <a:rPr lang="en-US" sz="3200" dirty="0"/>
              <a:t> </a:t>
            </a:r>
            <a:br>
              <a:rPr lang="bg-BG" sz="3200" dirty="0"/>
            </a:br>
            <a:r>
              <a:rPr lang="bg-BG" sz="3200" dirty="0"/>
              <a:t>СофтУни</a:t>
            </a:r>
            <a:r>
              <a:rPr lang="en-US" sz="3200" dirty="0"/>
              <a:t> 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Бивш </a:t>
            </a:r>
            <a:r>
              <a:rPr lang="en-US" sz="3200" dirty="0"/>
              <a:t>Software Development Manager</a:t>
            </a:r>
            <a:br>
              <a:rPr lang="en-US" sz="3200" dirty="0"/>
            </a:br>
            <a:r>
              <a:rPr lang="bg-BG" sz="3200" dirty="0"/>
              <a:t>в СофтУни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Бивш преподавател в </a:t>
            </a:r>
            <a:r>
              <a:rPr lang="en-US" sz="3200" dirty="0"/>
              <a:t>SoftUni Kids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dirty="0"/>
              <a:t>Senior Full-Stack Web Developer</a:t>
            </a:r>
          </a:p>
          <a:p>
            <a:pPr marL="0" indent="-761386">
              <a:lnSpc>
                <a:spcPct val="100000"/>
              </a:lnSpc>
              <a:buClr>
                <a:schemeClr val="tx1"/>
              </a:buClr>
              <a:buSzPct val="100000"/>
            </a:pPr>
            <a:endParaRPr lang="bg-BG" sz="3600" dirty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Преподаватели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68A57-AADE-409D-B50C-4450FD215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471" y="2429778"/>
            <a:ext cx="3180910" cy="31809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83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455612" y="1524000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Филип Колев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000" dirty="0"/>
              <a:t>Бивш топ студент в СофтУни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Водил курсове по </a:t>
            </a:r>
            <a:r>
              <a:rPr lang="en-US" sz="3200" dirty="0"/>
              <a:t>Programming Basics,</a:t>
            </a:r>
            <a:br>
              <a:rPr lang="en-US" sz="3200" dirty="0"/>
            </a:br>
            <a:r>
              <a:rPr lang="en-US" sz="3200" dirty="0"/>
              <a:t>Advanced C# </a:t>
            </a:r>
            <a:r>
              <a:rPr lang="bg-BG" sz="3200" dirty="0"/>
              <a:t>и </a:t>
            </a:r>
            <a:r>
              <a:rPr lang="en-US" sz="3200" dirty="0"/>
              <a:t>OOP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Професионален опит с </a:t>
            </a:r>
            <a:r>
              <a:rPr lang="en-US" dirty="0"/>
              <a:t>Linux </a:t>
            </a:r>
            <a:r>
              <a:rPr lang="bg-BG" dirty="0"/>
              <a:t>и </a:t>
            </a:r>
            <a:r>
              <a:rPr lang="en-US" dirty="0"/>
              <a:t>Embedded </a:t>
            </a:r>
            <a:br>
              <a:rPr lang="bg-BG" dirty="0"/>
            </a:br>
            <a:r>
              <a:rPr lang="bg-BG" dirty="0"/>
              <a:t>устройства</a:t>
            </a:r>
            <a:endParaRPr lang="en-US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7CFF6-F761-4F2B-8E38-EB1D6017D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009" y="2120695"/>
            <a:ext cx="3122259" cy="3394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68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882</Words>
  <Application>Microsoft Office PowerPoint</Application>
  <PresentationFormat>Custom</PresentationFormat>
  <Paragraphs>212</Paragraphs>
  <Slides>29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SoftUni3_1</vt:lpstr>
      <vt:lpstr>Основи на програмирането </vt:lpstr>
      <vt:lpstr>Съдържание</vt:lpstr>
      <vt:lpstr>PowerPoint Presentation</vt:lpstr>
      <vt:lpstr>Цели на курса</vt:lpstr>
      <vt:lpstr>Учебна програма</vt:lpstr>
      <vt:lpstr>Учебна програма (2)</vt:lpstr>
      <vt:lpstr>PowerPoint Presentation</vt:lpstr>
      <vt:lpstr>Преподаватели</vt:lpstr>
      <vt:lpstr>Преподаватели</vt:lpstr>
      <vt:lpstr>Преподаватели</vt:lpstr>
      <vt:lpstr>Асистенти</vt:lpstr>
      <vt:lpstr>PowerPoint Presentation</vt:lpstr>
      <vt:lpstr>Упражнения и домашни</vt:lpstr>
      <vt:lpstr>Система за онлайн оценяване </vt:lpstr>
      <vt:lpstr>Как работи тестването в Judge системата?</vt:lpstr>
      <vt:lpstr>Онлайн практически изпит</vt:lpstr>
      <vt:lpstr>Резултати от приемен изпит</vt:lpstr>
      <vt:lpstr>PowerPoint Presentation</vt:lpstr>
      <vt:lpstr>PowerPoint Presentation</vt:lpstr>
      <vt:lpstr>Сайт на курса и материали</vt:lpstr>
      <vt:lpstr>Слайдове, видео, домашни</vt:lpstr>
      <vt:lpstr>"Въведение в програмирането със C#"</vt:lpstr>
      <vt:lpstr>"Въведение в програмирането със C#"(2)</vt:lpstr>
      <vt:lpstr>Препоръчителен софтуер</vt:lpstr>
      <vt:lpstr>PowerPoint Presentation</vt:lpstr>
      <vt:lpstr>СофтУни диамантени партньори</vt:lpstr>
      <vt:lpstr>СофтУни диамантени партньори</vt:lpstr>
      <vt:lpstr>Лиценз</vt:lpstr>
      <vt:lpstr>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creator/>
  <cp:keywords>Sofware University, SoftUni, programming, coding, software development, education, training, course, курс, програмиране, кодене, кодиране, СофтУни</cp:keywords>
  <cp:revision>1</cp:revision>
  <dcterms:modified xsi:type="dcterms:W3CDTF">2019-01-04T12:44:38Z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